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0" r:id="rId1"/>
  </p:sldMasterIdLst>
  <p:notesMasterIdLst>
    <p:notesMasterId r:id="rId27"/>
  </p:notesMasterIdLst>
  <p:sldIdLst>
    <p:sldId id="256" r:id="rId2"/>
    <p:sldId id="257" r:id="rId3"/>
    <p:sldId id="268" r:id="rId4"/>
    <p:sldId id="269" r:id="rId5"/>
    <p:sldId id="270" r:id="rId6"/>
    <p:sldId id="271" r:id="rId7"/>
    <p:sldId id="282" r:id="rId8"/>
    <p:sldId id="258" r:id="rId9"/>
    <p:sldId id="260" r:id="rId10"/>
    <p:sldId id="262" r:id="rId11"/>
    <p:sldId id="259" r:id="rId12"/>
    <p:sldId id="261" r:id="rId13"/>
    <p:sldId id="276" r:id="rId14"/>
    <p:sldId id="273" r:id="rId15"/>
    <p:sldId id="274" r:id="rId16"/>
    <p:sldId id="275" r:id="rId17"/>
    <p:sldId id="265" r:id="rId18"/>
    <p:sldId id="281" r:id="rId19"/>
    <p:sldId id="263" r:id="rId20"/>
    <p:sldId id="264" r:id="rId21"/>
    <p:sldId id="277" r:id="rId22"/>
    <p:sldId id="279" r:id="rId23"/>
    <p:sldId id="280" r:id="rId24"/>
    <p:sldId id="266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9"/>
    <p:restoredTop sz="94649"/>
  </p:normalViewPr>
  <p:slideViewPr>
    <p:cSldViewPr snapToGrid="0" snapToObjects="1">
      <p:cViewPr varScale="1">
        <p:scale>
          <a:sx n="97" d="100"/>
          <a:sy n="97" d="100"/>
        </p:scale>
        <p:origin x="272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66300640"/>
        <c:axId val="866783088"/>
      </c:barChart>
      <c:catAx>
        <c:axId val="866300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66783088"/>
        <c:crosses val="autoZero"/>
        <c:auto val="1"/>
        <c:lblAlgn val="ctr"/>
        <c:lblOffset val="100"/>
        <c:noMultiLvlLbl val="0"/>
      </c:catAx>
      <c:valAx>
        <c:axId val="866783088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663006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63311104"/>
        <c:axId val="763056784"/>
      </c:barChart>
      <c:catAx>
        <c:axId val="7633111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63056784"/>
        <c:crosses val="autoZero"/>
        <c:auto val="1"/>
        <c:lblAlgn val="ctr"/>
        <c:lblOffset val="100"/>
        <c:noMultiLvlLbl val="0"/>
      </c:catAx>
      <c:valAx>
        <c:axId val="763056784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63311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67087472"/>
        <c:axId val="867089792"/>
      </c:barChart>
      <c:catAx>
        <c:axId val="867087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67089792"/>
        <c:crosses val="autoZero"/>
        <c:auto val="1"/>
        <c:lblAlgn val="ctr"/>
        <c:lblOffset val="100"/>
        <c:noMultiLvlLbl val="0"/>
      </c:catAx>
      <c:valAx>
        <c:axId val="867089792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670874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F719D-6917-C54B-8C60-9D7029A32FE6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FF1BF-4C73-3343-A719-CC5EA603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FF1BF-4C73-3343-A719-CC5EA603F3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3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86894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g"/><Relationship Id="rId12" Type="http://schemas.openxmlformats.org/officeDocument/2006/relationships/image" Target="../media/image29.png"/><Relationship Id="rId13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Relationship Id="rId4" Type="http://schemas.openxmlformats.org/officeDocument/2006/relationships/image" Target="../media/image21.gif"/><Relationship Id="rId5" Type="http://schemas.openxmlformats.org/officeDocument/2006/relationships/image" Target="../media/image22.jpg"/><Relationship Id="rId6" Type="http://schemas.openxmlformats.org/officeDocument/2006/relationships/image" Target="../media/image23.gif"/><Relationship Id="rId7" Type="http://schemas.openxmlformats.org/officeDocument/2006/relationships/image" Target="../media/image24.png"/><Relationship Id="rId8" Type="http://schemas.openxmlformats.org/officeDocument/2006/relationships/image" Target="../media/image25.jpg"/><Relationship Id="rId9" Type="http://schemas.openxmlformats.org/officeDocument/2006/relationships/image" Target="../media/image26.jpg"/><Relationship Id="rId10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121920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Conceptualizing Social Movements</a:t>
            </a:r>
            <a:endParaRPr lang="en-US" dirty="0"/>
          </a:p>
        </p:txBody>
      </p:sp>
      <p:pic>
        <p:nvPicPr>
          <p:cNvPr id="4" name="Picture 3" descr="selma mar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417" y="280220"/>
            <a:ext cx="7410450" cy="41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Challengers to or Defenders of 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Challengers</a:t>
            </a:r>
          </a:p>
          <a:p>
            <a:pPr lvl="1"/>
            <a:r>
              <a:rPr lang="en-US" dirty="0" smtClean="0"/>
              <a:t>systems of authority are typically the targets of social movement activity (social change)</a:t>
            </a:r>
          </a:p>
          <a:p>
            <a:r>
              <a:rPr lang="en-US" dirty="0" smtClean="0"/>
              <a:t>Defenders</a:t>
            </a:r>
          </a:p>
          <a:p>
            <a:pPr lvl="1"/>
            <a:r>
              <a:rPr lang="en-US" dirty="0" smtClean="0"/>
              <a:t>challengers are targets of activity (maintain status quo, reverse social change)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Political/Governmental</a:t>
            </a:r>
          </a:p>
          <a:p>
            <a:pPr lvl="1"/>
            <a:r>
              <a:rPr lang="en-US" dirty="0" smtClean="0"/>
              <a:t>“the state” or national government, state houses, county seats, city hall, mayor’s office</a:t>
            </a:r>
          </a:p>
          <a:p>
            <a:r>
              <a:rPr lang="en-US" dirty="0" smtClean="0"/>
              <a:t>Nongovernmental, for-profit</a:t>
            </a:r>
          </a:p>
          <a:p>
            <a:pPr lvl="1"/>
            <a:r>
              <a:rPr lang="en-US" dirty="0" smtClean="0"/>
              <a:t>Nike, Texaco, </a:t>
            </a:r>
          </a:p>
          <a:p>
            <a:r>
              <a:rPr lang="en-US" dirty="0" smtClean="0"/>
              <a:t>Nongovernmental, not-for-profit</a:t>
            </a:r>
          </a:p>
          <a:p>
            <a:pPr lvl="1"/>
            <a:r>
              <a:rPr lang="en-US" dirty="0" smtClean="0"/>
              <a:t>CSUF, Stanford, Ford Foundation</a:t>
            </a:r>
          </a:p>
          <a:p>
            <a:r>
              <a:rPr lang="en-US" dirty="0" smtClean="0"/>
              <a:t>Professional</a:t>
            </a:r>
          </a:p>
          <a:p>
            <a:pPr lvl="1"/>
            <a:r>
              <a:rPr lang="en-US" dirty="0" smtClean="0"/>
              <a:t>APA, ASA</a:t>
            </a:r>
          </a:p>
          <a:p>
            <a:r>
              <a:rPr lang="en-US" dirty="0" smtClean="0"/>
              <a:t>Religious denominations</a:t>
            </a:r>
          </a:p>
          <a:p>
            <a:pPr lvl="1"/>
            <a:r>
              <a:rPr lang="en-US" dirty="0" smtClean="0"/>
              <a:t>Lutheran, Methodist</a:t>
            </a:r>
            <a:endParaRPr lang="en-US" dirty="0"/>
          </a:p>
          <a:p>
            <a:r>
              <a:rPr lang="en-US" dirty="0" smtClean="0"/>
              <a:t>Cultural beliefs/understandings</a:t>
            </a:r>
          </a:p>
          <a:p>
            <a:pPr lvl="1"/>
            <a:r>
              <a:rPr lang="en-US" dirty="0" smtClean="0"/>
              <a:t>Gender equality, distributive justice</a:t>
            </a:r>
          </a:p>
        </p:txBody>
      </p:sp>
    </p:spTree>
    <p:extLst>
      <p:ext uri="{BB962C8B-B14F-4D97-AF65-F5344CB8AC3E}">
        <p14:creationId xmlns:p14="http://schemas.microsoft.com/office/powerpoint/2010/main" val="25327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</p:spTree>
    <p:extLst>
      <p:ext uri="{BB962C8B-B14F-4D97-AF65-F5344CB8AC3E}">
        <p14:creationId xmlns:p14="http://schemas.microsoft.com/office/powerpoint/2010/main" val="26138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whitehou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65" y="3520861"/>
            <a:ext cx="3285128" cy="2183557"/>
          </a:xfrm>
          <a:prstGeom prst="rect">
            <a:avLst/>
          </a:prstGeom>
        </p:spPr>
      </p:pic>
      <p:pic>
        <p:nvPicPr>
          <p:cNvPr id="5" name="Picture 4" descr="sacramento capit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5" y="3520861"/>
            <a:ext cx="3273298" cy="21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6" name="Picture 5" descr="chancel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0" y="3527778"/>
            <a:ext cx="3264958" cy="2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90" y="3524048"/>
            <a:ext cx="3740150" cy="2180369"/>
          </a:xfrm>
          <a:prstGeom prst="rect">
            <a:avLst/>
          </a:prstGeom>
        </p:spPr>
      </p:pic>
      <p:pic>
        <p:nvPicPr>
          <p:cNvPr id="5" name="Picture 4" descr="ap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34" y="3905251"/>
            <a:ext cx="3649818" cy="1227666"/>
          </a:xfrm>
          <a:prstGeom prst="rect">
            <a:avLst/>
          </a:pr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334689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scientolog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75" y="3527778"/>
            <a:ext cx="3875589" cy="2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 action of any kind requires coordination, or organization</a:t>
            </a:r>
          </a:p>
          <a:p>
            <a:endParaRPr lang="en-US" dirty="0"/>
          </a:p>
          <a:p>
            <a:r>
              <a:rPr lang="en-US" dirty="0" smtClean="0"/>
              <a:t>For movements, interests of a particular constituency are represented and promoted by one or more individuals associated with one or more organization (SMO)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Organizations</a:t>
            </a:r>
            <a:endParaRPr lang="en-US" dirty="0"/>
          </a:p>
        </p:txBody>
      </p:sp>
      <p:pic>
        <p:nvPicPr>
          <p:cNvPr id="4" name="Picture 3" descr="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82" y="1926647"/>
            <a:ext cx="2133296" cy="1592862"/>
          </a:xfrm>
          <a:prstGeom prst="rect">
            <a:avLst/>
          </a:prstGeom>
        </p:spPr>
      </p:pic>
      <p:pic>
        <p:nvPicPr>
          <p:cNvPr id="5" name="Picture 4" descr="norm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82" y="5251535"/>
            <a:ext cx="1406652" cy="1406652"/>
          </a:xfrm>
          <a:prstGeom prst="rect">
            <a:avLst/>
          </a:prstGeom>
        </p:spPr>
      </p:pic>
      <p:pic>
        <p:nvPicPr>
          <p:cNvPr id="6" name="Picture 5" descr="hr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38" y="1684299"/>
            <a:ext cx="1991077" cy="1592862"/>
          </a:xfrm>
          <a:prstGeom prst="rect">
            <a:avLst/>
          </a:prstGeom>
        </p:spPr>
      </p:pic>
      <p:pic>
        <p:nvPicPr>
          <p:cNvPr id="7" name="Picture 6" descr="naac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88" y="4814147"/>
            <a:ext cx="2194560" cy="1844040"/>
          </a:xfrm>
          <a:prstGeom prst="rect">
            <a:avLst/>
          </a:prstGeom>
        </p:spPr>
      </p:pic>
      <p:pic>
        <p:nvPicPr>
          <p:cNvPr id="8" name="Picture 7" descr="now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57" y="1684299"/>
            <a:ext cx="1388440" cy="1434112"/>
          </a:xfrm>
          <a:prstGeom prst="rect">
            <a:avLst/>
          </a:prstGeom>
        </p:spPr>
      </p:pic>
      <p:pic>
        <p:nvPicPr>
          <p:cNvPr id="9" name="Picture 8" descr="acl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65" y="3785161"/>
            <a:ext cx="2622550" cy="1028987"/>
          </a:xfrm>
          <a:prstGeom prst="rect">
            <a:avLst/>
          </a:prstGeom>
        </p:spPr>
      </p:pic>
      <p:pic>
        <p:nvPicPr>
          <p:cNvPr id="10" name="Picture 9" descr="ufw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32" y="1780541"/>
            <a:ext cx="1738969" cy="1738969"/>
          </a:xfrm>
          <a:prstGeom prst="rect">
            <a:avLst/>
          </a:prstGeom>
        </p:spPr>
      </p:pic>
      <p:pic>
        <p:nvPicPr>
          <p:cNvPr id="11" name="Picture 10" descr="mech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1" y="5068145"/>
            <a:ext cx="1553935" cy="1296247"/>
          </a:xfrm>
          <a:prstGeom prst="rect">
            <a:avLst/>
          </a:prstGeom>
        </p:spPr>
      </p:pic>
      <p:pic>
        <p:nvPicPr>
          <p:cNvPr id="12" name="Picture 11" descr="sierra clu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58" y="3277162"/>
            <a:ext cx="1534037" cy="1408217"/>
          </a:xfrm>
          <a:prstGeom prst="rect">
            <a:avLst/>
          </a:prstGeom>
        </p:spPr>
      </p:pic>
      <p:pic>
        <p:nvPicPr>
          <p:cNvPr id="13" name="Picture 12" descr="nrd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10" y="4685378"/>
            <a:ext cx="2274021" cy="1999742"/>
          </a:xfrm>
          <a:prstGeom prst="rect">
            <a:avLst/>
          </a:prstGeom>
        </p:spPr>
      </p:pic>
      <p:pic>
        <p:nvPicPr>
          <p:cNvPr id="15" name="Picture 14" descr="unicef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21" y="3519510"/>
            <a:ext cx="2360289" cy="996385"/>
          </a:xfrm>
          <a:prstGeom prst="rect">
            <a:avLst/>
          </a:prstGeom>
        </p:spPr>
      </p:pic>
      <p:pic>
        <p:nvPicPr>
          <p:cNvPr id="16" name="Picture 15" descr="aspca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53" y="3906295"/>
            <a:ext cx="1710735" cy="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Movements as Extra-Institutional 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challenges mounted by social movements are conducted outside institutional channels.</a:t>
            </a:r>
          </a:p>
          <a:p>
            <a:endParaRPr lang="en-US" dirty="0"/>
          </a:p>
          <a:p>
            <a:r>
              <a:rPr lang="en-US" dirty="0" smtClean="0"/>
              <a:t>Interest groups:</a:t>
            </a:r>
          </a:p>
          <a:p>
            <a:pPr lvl="1"/>
            <a:r>
              <a:rPr lang="en-US" dirty="0" smtClean="0"/>
              <a:t>Embedded in the system of authority, regarded as legitimate</a:t>
            </a:r>
          </a:p>
          <a:p>
            <a:r>
              <a:rPr lang="en-US" dirty="0" smtClean="0"/>
              <a:t>Social movements:</a:t>
            </a:r>
          </a:p>
          <a:p>
            <a:pPr lvl="1"/>
            <a:r>
              <a:rPr lang="en-US" dirty="0" smtClean="0"/>
              <a:t>Outside the system of authority, activists may distrust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are part of the social landscape</a:t>
            </a:r>
          </a:p>
          <a:p>
            <a:r>
              <a:rPr lang="en-US" dirty="0" smtClean="0"/>
              <a:t>Most social issues have movements on one side or the other</a:t>
            </a:r>
          </a:p>
          <a:p>
            <a:r>
              <a:rPr lang="en-US" dirty="0" smtClean="0"/>
              <a:t>Understanding society and social change requires understanding movements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2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 Groups versus Social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Interest groups</a:t>
            </a:r>
          </a:p>
          <a:p>
            <a:pPr lvl="1"/>
            <a:r>
              <a:rPr lang="en-US" dirty="0" smtClean="0"/>
              <a:t>Pursue goals through institutionalized means, have access</a:t>
            </a:r>
          </a:p>
          <a:p>
            <a:pPr lvl="2"/>
            <a:r>
              <a:rPr lang="en-US" dirty="0" smtClean="0"/>
              <a:t>Lobbying, </a:t>
            </a:r>
            <a:r>
              <a:rPr lang="en-US" dirty="0" smtClean="0"/>
              <a:t>direct access to policymakers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Social Movements</a:t>
            </a:r>
          </a:p>
          <a:p>
            <a:pPr lvl="1"/>
            <a:r>
              <a:rPr lang="en-US" dirty="0" smtClean="0"/>
              <a:t>Pursue goals through extra-institutional means</a:t>
            </a:r>
          </a:p>
          <a:p>
            <a:pPr lvl="2"/>
            <a:r>
              <a:rPr lang="en-US" dirty="0" smtClean="0"/>
              <a:t>Protest, rallies, sit-ins, boycotts, endorsements, new institutions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920" y="5650984"/>
            <a:ext cx="441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Protest</a:t>
            </a:r>
            <a:r>
              <a:rPr lang="pt-BR" dirty="0"/>
              <a:t> (Social </a:t>
            </a:r>
            <a:r>
              <a:rPr lang="pt-BR" dirty="0" err="1"/>
              <a:t>Movement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916" y="5650984"/>
            <a:ext cx="416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Caucus</a:t>
            </a:r>
            <a:r>
              <a:rPr lang="pt-BR" dirty="0"/>
              <a:t> (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7971674"/>
              </p:ext>
            </p:extLst>
          </p:nvPr>
        </p:nvGraphicFramePr>
        <p:xfrm>
          <a:off x="7164917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1750" y="1778000"/>
            <a:ext cx="22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 Party, 2009</a:t>
            </a:r>
          </a:p>
        </p:txBody>
      </p:sp>
      <p:pic>
        <p:nvPicPr>
          <p:cNvPr id="8" name="Picture 7" descr="t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2698749"/>
            <a:ext cx="3683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920" y="5650984"/>
            <a:ext cx="441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Protest</a:t>
            </a:r>
            <a:r>
              <a:rPr lang="pt-BR" dirty="0"/>
              <a:t> (Social </a:t>
            </a:r>
            <a:r>
              <a:rPr lang="pt-BR" dirty="0" err="1"/>
              <a:t>Movement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916" y="5650984"/>
            <a:ext cx="416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Caucus</a:t>
            </a:r>
            <a:r>
              <a:rPr lang="pt-BR" dirty="0"/>
              <a:t> (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228990838"/>
              </p:ext>
            </p:extLst>
          </p:nvPr>
        </p:nvGraphicFramePr>
        <p:xfrm>
          <a:off x="7164917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1750" y="1778000"/>
            <a:ext cx="22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 Party, 2011</a:t>
            </a:r>
          </a:p>
        </p:txBody>
      </p:sp>
      <p:pic>
        <p:nvPicPr>
          <p:cNvPr id="3" name="Picture 2" descr="t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3422438"/>
            <a:ext cx="3924410" cy="17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920" y="5650984"/>
            <a:ext cx="441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Protest</a:t>
            </a:r>
            <a:r>
              <a:rPr lang="pt-BR" dirty="0"/>
              <a:t> (Social </a:t>
            </a:r>
            <a:r>
              <a:rPr lang="pt-BR" dirty="0" err="1"/>
              <a:t>Movement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916" y="5650984"/>
            <a:ext cx="416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Caucus</a:t>
            </a:r>
            <a:r>
              <a:rPr lang="pt-BR" dirty="0"/>
              <a:t> (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076447673"/>
              </p:ext>
            </p:extLst>
          </p:nvPr>
        </p:nvGraphicFramePr>
        <p:xfrm>
          <a:off x="7164917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1750" y="1778000"/>
            <a:ext cx="22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 Party, 2013</a:t>
            </a:r>
          </a:p>
        </p:txBody>
      </p:sp>
      <p:pic>
        <p:nvPicPr>
          <p:cNvPr id="3" name="Picture 2" descr="tp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2751667"/>
            <a:ext cx="3612444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3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relatively episodic phenomena, but not ephemeral</a:t>
            </a:r>
          </a:p>
          <a:p>
            <a:pPr lvl="1"/>
            <a:r>
              <a:rPr lang="en-US" dirty="0" smtClean="0"/>
              <a:t>Meetings and protest aren’t regularly scheduled, but they also don’t appear/disappear</a:t>
            </a:r>
          </a:p>
          <a:p>
            <a:pPr lvl="1"/>
            <a:r>
              <a:rPr lang="en-US" dirty="0" smtClean="0"/>
              <a:t>Can last for a few days, weeks, years, or decades</a:t>
            </a:r>
          </a:p>
          <a:p>
            <a:pPr lvl="1"/>
            <a:r>
              <a:rPr lang="en-US" dirty="0" smtClean="0"/>
              <a:t>Activity can wax and wane over time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Activity </a:t>
            </a:r>
            <a:r>
              <a:rPr lang="en-US" dirty="0" smtClean="0"/>
              <a:t>must occur more than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 Addressed through Social Movement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grievances contribute to the emergence of social movements?</a:t>
            </a:r>
          </a:p>
          <a:p>
            <a:endParaRPr lang="en-US" dirty="0" smtClean="0"/>
          </a:p>
          <a:p>
            <a:r>
              <a:rPr lang="en-US" dirty="0" smtClean="0"/>
              <a:t>What contextual conditions prompt or inhibit the emergence of social movements?</a:t>
            </a:r>
          </a:p>
          <a:p>
            <a:endParaRPr lang="en-US" dirty="0" smtClean="0"/>
          </a:p>
          <a:p>
            <a:r>
              <a:rPr lang="en-US" dirty="0" smtClean="0"/>
              <a:t>What are the determinants of individual participation in social movement activity?</a:t>
            </a:r>
          </a:p>
          <a:p>
            <a:endParaRPr lang="en-US" dirty="0" smtClean="0"/>
          </a:p>
          <a:p>
            <a:r>
              <a:rPr lang="en-US" dirty="0" smtClean="0"/>
              <a:t>What strategies/tactics help social movements achieve their goals?</a:t>
            </a:r>
          </a:p>
          <a:p>
            <a:endParaRPr lang="en-US" dirty="0" smtClean="0"/>
          </a:p>
          <a:p>
            <a:r>
              <a:rPr lang="en-US" dirty="0" smtClean="0"/>
              <a:t>What are the consequences/outcomes of social movements?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Women’s Health</a:t>
            </a:r>
            <a:endParaRPr lang="en-US" dirty="0"/>
          </a:p>
        </p:txBody>
      </p:sp>
      <p:pic>
        <p:nvPicPr>
          <p:cNvPr id="5" name="Picture 4" descr="prolif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49" y="2180167"/>
            <a:ext cx="2622683" cy="2751667"/>
          </a:xfrm>
          <a:prstGeom prst="rect">
            <a:avLst/>
          </a:prstGeom>
        </p:spPr>
      </p:pic>
      <p:pic>
        <p:nvPicPr>
          <p:cNvPr id="6" name="Picture 5" descr="procho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88" y="2180167"/>
            <a:ext cx="4890910" cy="2751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835" y="5138752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Pro-Life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7145" y="5138752"/>
            <a:ext cx="133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Pro-Choice</a:t>
            </a:r>
          </a:p>
        </p:txBody>
      </p:sp>
    </p:spTree>
    <p:extLst>
      <p:ext uri="{BB962C8B-B14F-4D97-AF65-F5344CB8AC3E}">
        <p14:creationId xmlns:p14="http://schemas.microsoft.com/office/powerpoint/2010/main" val="21146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Inequality/Taxation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1418" y="5138752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 Party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6895" y="5134002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Occupy</a:t>
            </a:r>
          </a:p>
        </p:txBody>
      </p:sp>
      <p:pic>
        <p:nvPicPr>
          <p:cNvPr id="3" name="Picture 2" descr="teapar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2158995"/>
            <a:ext cx="4141268" cy="2762251"/>
          </a:xfrm>
          <a:prstGeom prst="rect">
            <a:avLst/>
          </a:prstGeom>
        </p:spPr>
      </p:pic>
      <p:pic>
        <p:nvPicPr>
          <p:cNvPr id="4" name="Picture 3" descr="occu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45" y="2158995"/>
            <a:ext cx="41433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4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6751" y="5138752"/>
            <a:ext cx="141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Civil Rights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6895" y="5134002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Klan</a:t>
            </a:r>
          </a:p>
        </p:txBody>
      </p:sp>
      <p:pic>
        <p:nvPicPr>
          <p:cNvPr id="5" name="Picture 4" descr="b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35" y="2634197"/>
            <a:ext cx="4064223" cy="2287049"/>
          </a:xfrm>
          <a:prstGeom prst="rect">
            <a:avLst/>
          </a:prstGeom>
        </p:spPr>
      </p:pic>
      <p:pic>
        <p:nvPicPr>
          <p:cNvPr id="6" name="Picture 5" descr="ct-ct-per-kukluxklan-0125-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2634196"/>
            <a:ext cx="4061700" cy="22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 Today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6751" y="5138752"/>
            <a:ext cx="141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Lives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91478" y="5134003"/>
            <a:ext cx="133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 Lives</a:t>
            </a:r>
          </a:p>
        </p:txBody>
      </p:sp>
      <p:pic>
        <p:nvPicPr>
          <p:cNvPr id="3" name="Picture 2" descr="bl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12" y="2421042"/>
            <a:ext cx="4730757" cy="2500205"/>
          </a:xfrm>
          <a:prstGeom prst="rect">
            <a:avLst/>
          </a:prstGeom>
        </p:spPr>
      </p:pic>
      <p:pic>
        <p:nvPicPr>
          <p:cNvPr id="4" name="Picture 3" descr="bluel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36" y="2421042"/>
            <a:ext cx="3333605" cy="25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 Today (Last Week)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6751" y="5138752"/>
            <a:ext cx="141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Lives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9985" y="5134003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White Nationalists</a:t>
            </a:r>
            <a:endParaRPr lang="en-US" dirty="0"/>
          </a:p>
        </p:txBody>
      </p:sp>
      <p:pic>
        <p:nvPicPr>
          <p:cNvPr id="3" name="Picture 2" descr="bl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34" y="2421042"/>
            <a:ext cx="4730757" cy="2500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03" y="2421042"/>
            <a:ext cx="4202955" cy="25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Conceptualizing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(are):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Collective (rather than individual)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Challengers to or defenders of existing systems of authority, who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Operate with some degree of organization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Continuity (e.g. they exist over time),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Act, to varying degrees, outside of institutional arrangements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Movements as Collectivities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Involves some number of individuals, groups, or organizations engaged in action, pursued by two or more 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hargers Theme Colors 1">
    <a:dk1>
      <a:srgbClr val="000000"/>
    </a:dk1>
    <a:lt1>
      <a:srgbClr val="CCCCCC"/>
    </a:lt1>
    <a:dk2>
      <a:srgbClr val="0C2340"/>
    </a:dk2>
    <a:lt2>
      <a:srgbClr val="CCCCCC"/>
    </a:lt2>
    <a:accent1>
      <a:srgbClr val="FFB81C"/>
    </a:accent1>
    <a:accent2>
      <a:srgbClr val="0072CE"/>
    </a:accent2>
    <a:accent3>
      <a:srgbClr val="999999"/>
    </a:accent3>
    <a:accent4>
      <a:srgbClr val="FFB81C"/>
    </a:accent4>
    <a:accent5>
      <a:srgbClr val="FFFFFF"/>
    </a:accent5>
    <a:accent6>
      <a:srgbClr val="666666"/>
    </a:accent6>
    <a:hlink>
      <a:srgbClr val="0072CE"/>
    </a:hlink>
    <a:folHlink>
      <a:srgbClr val="66666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Chargers Theme Colors 1">
    <a:dk1>
      <a:srgbClr val="000000"/>
    </a:dk1>
    <a:lt1>
      <a:srgbClr val="CCCCCC"/>
    </a:lt1>
    <a:dk2>
      <a:srgbClr val="0C2340"/>
    </a:dk2>
    <a:lt2>
      <a:srgbClr val="CCCCCC"/>
    </a:lt2>
    <a:accent1>
      <a:srgbClr val="FFB81C"/>
    </a:accent1>
    <a:accent2>
      <a:srgbClr val="0072CE"/>
    </a:accent2>
    <a:accent3>
      <a:srgbClr val="999999"/>
    </a:accent3>
    <a:accent4>
      <a:srgbClr val="FFB81C"/>
    </a:accent4>
    <a:accent5>
      <a:srgbClr val="FFFFFF"/>
    </a:accent5>
    <a:accent6>
      <a:srgbClr val="666666"/>
    </a:accent6>
    <a:hlink>
      <a:srgbClr val="0072CE"/>
    </a:hlink>
    <a:folHlink>
      <a:srgbClr val="66666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chargers2</Template>
  <TotalTime>806</TotalTime>
  <Words>643</Words>
  <Application>Microsoft Macintosh PowerPoint</Application>
  <PresentationFormat>Widescreen</PresentationFormat>
  <Paragraphs>112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Helvetica Neue Light</vt:lpstr>
      <vt:lpstr>Myriad Pro</vt:lpstr>
      <vt:lpstr>Verdana</vt:lpstr>
      <vt:lpstr>Wingdings</vt:lpstr>
      <vt:lpstr>Wingdings 2</vt:lpstr>
      <vt:lpstr>chargers2</vt:lpstr>
      <vt:lpstr>Conceptualizing Social Movements</vt:lpstr>
      <vt:lpstr>Social Movements</vt:lpstr>
      <vt:lpstr>Women’s Health</vt:lpstr>
      <vt:lpstr>Income Inequality/Taxation</vt:lpstr>
      <vt:lpstr>Race Relations</vt:lpstr>
      <vt:lpstr>Race Relations Today</vt:lpstr>
      <vt:lpstr>Race Relations Today (Last Week)</vt:lpstr>
      <vt:lpstr>Conceptualizing Movements</vt:lpstr>
      <vt:lpstr>Social Movements as Collectivities</vt:lpstr>
      <vt:lpstr>Challengers to or Defenders of Systems of Authority</vt:lpstr>
      <vt:lpstr>Systems of Authority</vt:lpstr>
      <vt:lpstr>Systems of Authority</vt:lpstr>
      <vt:lpstr>Systems of Authority</vt:lpstr>
      <vt:lpstr>Systems of Authority</vt:lpstr>
      <vt:lpstr>Systems of Authority</vt:lpstr>
      <vt:lpstr>Systems of Authority</vt:lpstr>
      <vt:lpstr>Organizations</vt:lpstr>
      <vt:lpstr>Organizations</vt:lpstr>
      <vt:lpstr>Social Movements as Extra-Institutional Actors</vt:lpstr>
      <vt:lpstr>Interest Groups versus Social Movements</vt:lpstr>
      <vt:lpstr>Not as Cut-and-Dry</vt:lpstr>
      <vt:lpstr>Not as Cut-and-Dry</vt:lpstr>
      <vt:lpstr>Not as Cut-and-Dry</vt:lpstr>
      <vt:lpstr>Continuity</vt:lpstr>
      <vt:lpstr>Questions Addressed through Social Movement Research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Conceptualizing Social Movements</dc:title>
  <dc:creator>Burrel Vann</dc:creator>
  <cp:lastModifiedBy>Vann, Burrel</cp:lastModifiedBy>
  <cp:revision>46</cp:revision>
  <dcterms:created xsi:type="dcterms:W3CDTF">2016-08-13T01:28:33Z</dcterms:created>
  <dcterms:modified xsi:type="dcterms:W3CDTF">2017-08-30T15:34:55Z</dcterms:modified>
</cp:coreProperties>
</file>